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 (MS)" panose="020B0604020202020204" charset="0"/>
      <p:regular r:id="rId18"/>
    </p:embeddedFont>
    <p:embeddedFont>
      <p:font typeface="Calibri (MS)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5DF35-6966-4BE1-876C-1AAB499969EF}" v="11" dt="2025-06-02T22:12:28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3" autoAdjust="0"/>
  </p:normalViewPr>
  <p:slideViewPr>
    <p:cSldViewPr>
      <p:cViewPr varScale="1">
        <p:scale>
          <a:sx n="53" d="100"/>
          <a:sy n="53" d="100"/>
        </p:scale>
        <p:origin x="110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far Kedmi" userId="e161dafc0b77f740" providerId="LiveId" clId="{B295DF35-6966-4BE1-876C-1AAB499969EF}"/>
    <pc:docChg chg="custSel modSld">
      <pc:chgData name="Nofar Kedmi" userId="e161dafc0b77f740" providerId="LiveId" clId="{B295DF35-6966-4BE1-876C-1AAB499969EF}" dt="2025-06-03T10:14:57.682" v="34" actId="20577"/>
      <pc:docMkLst>
        <pc:docMk/>
      </pc:docMkLst>
      <pc:sldChg chg="modSp mod">
        <pc:chgData name="Nofar Kedmi" userId="e161dafc0b77f740" providerId="LiveId" clId="{B295DF35-6966-4BE1-876C-1AAB499969EF}" dt="2025-06-01T15:40:03.054" v="22" actId="1076"/>
        <pc:sldMkLst>
          <pc:docMk/>
          <pc:sldMk cId="0" sldId="256"/>
        </pc:sldMkLst>
        <pc:spChg chg="mod">
          <ac:chgData name="Nofar Kedmi" userId="e161dafc0b77f740" providerId="LiveId" clId="{B295DF35-6966-4BE1-876C-1AAB499969EF}" dt="2025-06-01T15:39:56.487" v="2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ofar Kedmi" userId="e161dafc0b77f740" providerId="LiveId" clId="{B295DF35-6966-4BE1-876C-1AAB499969EF}" dt="2025-06-01T15:40:03.054" v="22" actId="1076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1T15:38:01.870" v="2" actId="1076"/>
        <pc:sldMkLst>
          <pc:docMk/>
          <pc:sldMk cId="0" sldId="257"/>
        </pc:sldMkLst>
        <pc:spChg chg="mod">
          <ac:chgData name="Nofar Kedmi" userId="e161dafc0b77f740" providerId="LiveId" clId="{B295DF35-6966-4BE1-876C-1AAB499969EF}" dt="2025-06-01T15:38:01.870" v="2" actId="1076"/>
          <ac:spMkLst>
            <pc:docMk/>
            <pc:sldMk cId="0" sldId="257"/>
            <ac:spMk id="2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1T15:38:08.242" v="4" actId="1076"/>
        <pc:sldMkLst>
          <pc:docMk/>
          <pc:sldMk cId="0" sldId="258"/>
        </pc:sldMkLst>
        <pc:spChg chg="mod">
          <ac:chgData name="Nofar Kedmi" userId="e161dafc0b77f740" providerId="LiveId" clId="{B295DF35-6966-4BE1-876C-1AAB499969EF}" dt="2025-06-01T15:38:08.242" v="4" actId="1076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3T10:14:25.978" v="30" actId="20577"/>
        <pc:sldMkLst>
          <pc:docMk/>
          <pc:sldMk cId="0" sldId="259"/>
        </pc:sldMkLst>
        <pc:spChg chg="mod">
          <ac:chgData name="Nofar Kedmi" userId="e161dafc0b77f740" providerId="LiveId" clId="{B295DF35-6966-4BE1-876C-1AAB499969EF}" dt="2025-06-03T10:14:25.978" v="30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1T15:38:22.894" v="6" actId="1076"/>
        <pc:sldMkLst>
          <pc:docMk/>
          <pc:sldMk cId="0" sldId="260"/>
        </pc:sldMkLst>
        <pc:spChg chg="mod">
          <ac:chgData name="Nofar Kedmi" userId="e161dafc0b77f740" providerId="LiveId" clId="{B295DF35-6966-4BE1-876C-1AAB499969EF}" dt="2025-06-01T15:38:22.894" v="6" actId="1076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3T10:14:57.682" v="34" actId="20577"/>
        <pc:sldMkLst>
          <pc:docMk/>
          <pc:sldMk cId="0" sldId="261"/>
        </pc:sldMkLst>
        <pc:spChg chg="mod">
          <ac:chgData name="Nofar Kedmi" userId="e161dafc0b77f740" providerId="LiveId" clId="{B295DF35-6966-4BE1-876C-1AAB499969EF}" dt="2025-06-03T10:14:57.682" v="34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1T15:38:42.004" v="8" actId="1076"/>
        <pc:sldMkLst>
          <pc:docMk/>
          <pc:sldMk cId="0" sldId="263"/>
        </pc:sldMkLst>
        <pc:spChg chg="mod">
          <ac:chgData name="Nofar Kedmi" userId="e161dafc0b77f740" providerId="LiveId" clId="{B295DF35-6966-4BE1-876C-1AAB499969EF}" dt="2025-06-01T15:38:42.004" v="8" actId="1076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1T15:38:46.175" v="9" actId="14100"/>
        <pc:sldMkLst>
          <pc:docMk/>
          <pc:sldMk cId="0" sldId="264"/>
        </pc:sldMkLst>
        <pc:spChg chg="mod">
          <ac:chgData name="Nofar Kedmi" userId="e161dafc0b77f740" providerId="LiveId" clId="{B295DF35-6966-4BE1-876C-1AAB499969EF}" dt="2025-06-01T15:38:46.175" v="9" actId="14100"/>
          <ac:spMkLst>
            <pc:docMk/>
            <pc:sldMk cId="0" sldId="264"/>
            <ac:spMk id="5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2T22:12:30.574" v="29" actId="20577"/>
        <pc:sldMkLst>
          <pc:docMk/>
          <pc:sldMk cId="0" sldId="265"/>
        </pc:sldMkLst>
        <pc:spChg chg="mod">
          <ac:chgData name="Nofar Kedmi" userId="e161dafc0b77f740" providerId="LiveId" clId="{B295DF35-6966-4BE1-876C-1AAB499969EF}" dt="2025-06-02T22:12:30.574" v="29" actId="20577"/>
          <ac:spMkLst>
            <pc:docMk/>
            <pc:sldMk cId="0" sldId="265"/>
            <ac:spMk id="10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1T15:38:58.254" v="10" actId="14100"/>
        <pc:sldMkLst>
          <pc:docMk/>
          <pc:sldMk cId="0" sldId="266"/>
        </pc:sldMkLst>
        <pc:spChg chg="mod">
          <ac:chgData name="Nofar Kedmi" userId="e161dafc0b77f740" providerId="LiveId" clId="{B295DF35-6966-4BE1-876C-1AAB499969EF}" dt="2025-06-01T15:38:58.254" v="10" actId="14100"/>
          <ac:spMkLst>
            <pc:docMk/>
            <pc:sldMk cId="0" sldId="266"/>
            <ac:spMk id="2" creationId="{00000000-0000-0000-0000-000000000000}"/>
          </ac:spMkLst>
        </pc:spChg>
      </pc:sldChg>
      <pc:sldChg chg="modSp mod modAnim">
        <pc:chgData name="Nofar Kedmi" userId="e161dafc0b77f740" providerId="LiveId" clId="{B295DF35-6966-4BE1-876C-1AAB499969EF}" dt="2025-06-01T15:39:19.073" v="16"/>
        <pc:sldMkLst>
          <pc:docMk/>
          <pc:sldMk cId="0" sldId="267"/>
        </pc:sldMkLst>
        <pc:spChg chg="mod">
          <ac:chgData name="Nofar Kedmi" userId="e161dafc0b77f740" providerId="LiveId" clId="{B295DF35-6966-4BE1-876C-1AAB499969EF}" dt="2025-06-01T15:39:03.148" v="11" actId="14100"/>
          <ac:spMkLst>
            <pc:docMk/>
            <pc:sldMk cId="0" sldId="267"/>
            <ac:spMk id="4" creationId="{00000000-0000-0000-0000-000000000000}"/>
          </ac:spMkLst>
        </pc:spChg>
      </pc:sldChg>
      <pc:sldChg chg="modSp mod modAnim">
        <pc:chgData name="Nofar Kedmi" userId="e161dafc0b77f740" providerId="LiveId" clId="{B295DF35-6966-4BE1-876C-1AAB499969EF}" dt="2025-06-01T15:40:40.054" v="24" actId="1076"/>
        <pc:sldMkLst>
          <pc:docMk/>
          <pc:sldMk cId="0" sldId="268"/>
        </pc:sldMkLst>
        <pc:spChg chg="mod">
          <ac:chgData name="Nofar Kedmi" userId="e161dafc0b77f740" providerId="LiveId" clId="{B295DF35-6966-4BE1-876C-1AAB499969EF}" dt="2025-06-01T15:40:40.054" v="24" actId="1076"/>
          <ac:spMkLst>
            <pc:docMk/>
            <pc:sldMk cId="0" sldId="268"/>
            <ac:spMk id="5" creationId="{00000000-0000-0000-0000-000000000000}"/>
          </ac:spMkLst>
        </pc:spChg>
      </pc:sldChg>
      <pc:sldChg chg="modSp mod">
        <pc:chgData name="Nofar Kedmi" userId="e161dafc0b77f740" providerId="LiveId" clId="{B295DF35-6966-4BE1-876C-1AAB499969EF}" dt="2025-06-01T15:39:33.449" v="19" actId="14100"/>
        <pc:sldMkLst>
          <pc:docMk/>
          <pc:sldMk cId="0" sldId="270"/>
        </pc:sldMkLst>
        <pc:spChg chg="mod">
          <ac:chgData name="Nofar Kedmi" userId="e161dafc0b77f740" providerId="LiveId" clId="{B295DF35-6966-4BE1-876C-1AAB499969EF}" dt="2025-06-01T15:39:33.449" v="19" actId="14100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650DF5D-F2FE-46E3-AEF8-A68964D6C9B5}" type="datetimeFigureOut">
              <a:rPr lang="he-IL" smtClean="0"/>
              <a:t>ז'/סיון/תשפ"ה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2702DDE-A554-40B4-9375-4883E25190A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655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02DDE-A554-40B4-9375-4883E25190A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068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far-Kedmi/LLM-Classifier-for-Patient-Reports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ossamahmedaly/patient-priority-classification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9460" y="4739432"/>
            <a:ext cx="6769840" cy="4518868"/>
          </a:xfrm>
          <a:custGeom>
            <a:avLst/>
            <a:gdLst/>
            <a:ahLst/>
            <a:cxnLst/>
            <a:rect l="l" t="t" r="r" b="b"/>
            <a:pathLst>
              <a:path w="6769840" h="4518868">
                <a:moveTo>
                  <a:pt x="0" y="0"/>
                </a:moveTo>
                <a:lnTo>
                  <a:pt x="6769840" y="0"/>
                </a:lnTo>
                <a:lnTo>
                  <a:pt x="6769840" y="4518868"/>
                </a:lnTo>
                <a:lnTo>
                  <a:pt x="0" y="4518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1870620" y="1556017"/>
            <a:ext cx="14546759" cy="201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LangTriage 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Classification of Patient Free-Text Symptom Descriptions by Urgency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Final Presentation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7756" y="6711172"/>
            <a:ext cx="6465366" cy="171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Team members: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Nofar Kedmi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Diana Akoshvili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3411" y="3412630"/>
            <a:ext cx="6684373" cy="4410618"/>
            <a:chOff x="0" y="0"/>
            <a:chExt cx="1760493" cy="1161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0493" cy="1161644"/>
            </a:xfrm>
            <a:custGeom>
              <a:avLst/>
              <a:gdLst/>
              <a:ahLst/>
              <a:cxnLst/>
              <a:rect l="l" t="t" r="r" b="b"/>
              <a:pathLst>
                <a:path w="1760493" h="1161644">
                  <a:moveTo>
                    <a:pt x="19690" y="0"/>
                  </a:moveTo>
                  <a:lnTo>
                    <a:pt x="1740803" y="0"/>
                  </a:lnTo>
                  <a:cubicBezTo>
                    <a:pt x="1751678" y="0"/>
                    <a:pt x="1760493" y="8815"/>
                    <a:pt x="1760493" y="19690"/>
                  </a:cubicBezTo>
                  <a:lnTo>
                    <a:pt x="1760493" y="1141955"/>
                  </a:lnTo>
                  <a:cubicBezTo>
                    <a:pt x="1760493" y="1152829"/>
                    <a:pt x="1751678" y="1161644"/>
                    <a:pt x="1740803" y="1161644"/>
                  </a:cubicBezTo>
                  <a:lnTo>
                    <a:pt x="19690" y="1161644"/>
                  </a:lnTo>
                  <a:cubicBezTo>
                    <a:pt x="8815" y="1161644"/>
                    <a:pt x="0" y="1152829"/>
                    <a:pt x="0" y="1141955"/>
                  </a:cubicBezTo>
                  <a:lnTo>
                    <a:pt x="0" y="19690"/>
                  </a:lnTo>
                  <a:cubicBezTo>
                    <a:pt x="0" y="8815"/>
                    <a:pt x="8815" y="0"/>
                    <a:pt x="19690" y="0"/>
                  </a:cubicBezTo>
                  <a:close/>
                </a:path>
              </a:pathLst>
            </a:custGeom>
            <a:solidFill>
              <a:srgbClr val="DEEFF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760493" cy="123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91915" y="3412630"/>
            <a:ext cx="6646767" cy="4410618"/>
            <a:chOff x="0" y="0"/>
            <a:chExt cx="1750589" cy="11616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589" cy="1161644"/>
            </a:xfrm>
            <a:custGeom>
              <a:avLst/>
              <a:gdLst/>
              <a:ahLst/>
              <a:cxnLst/>
              <a:rect l="l" t="t" r="r" b="b"/>
              <a:pathLst>
                <a:path w="1750589" h="1161644">
                  <a:moveTo>
                    <a:pt x="19801" y="0"/>
                  </a:moveTo>
                  <a:lnTo>
                    <a:pt x="1730788" y="0"/>
                  </a:lnTo>
                  <a:cubicBezTo>
                    <a:pt x="1741724" y="0"/>
                    <a:pt x="1750589" y="8865"/>
                    <a:pt x="1750589" y="19801"/>
                  </a:cubicBezTo>
                  <a:lnTo>
                    <a:pt x="1750589" y="1141843"/>
                  </a:lnTo>
                  <a:cubicBezTo>
                    <a:pt x="1750589" y="1152779"/>
                    <a:pt x="1741724" y="1161644"/>
                    <a:pt x="1730788" y="1161644"/>
                  </a:cubicBezTo>
                  <a:lnTo>
                    <a:pt x="19801" y="1161644"/>
                  </a:lnTo>
                  <a:cubicBezTo>
                    <a:pt x="8865" y="1161644"/>
                    <a:pt x="0" y="1152779"/>
                    <a:pt x="0" y="1141843"/>
                  </a:cubicBezTo>
                  <a:lnTo>
                    <a:pt x="0" y="19801"/>
                  </a:lnTo>
                  <a:cubicBezTo>
                    <a:pt x="0" y="8865"/>
                    <a:pt x="8865" y="0"/>
                    <a:pt x="19801" y="0"/>
                  </a:cubicBezTo>
                  <a:close/>
                </a:path>
              </a:pathLst>
            </a:custGeom>
            <a:solidFill>
              <a:srgbClr val="DEEFF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1750589" cy="1285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91915" y="4489074"/>
            <a:ext cx="66467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7089299" y="1021302"/>
            <a:ext cx="4109402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Metrics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3411" y="2225856"/>
            <a:ext cx="5941651" cy="54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How the metrics were compared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3411" y="3550960"/>
            <a:ext cx="6684373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During Training (Validation Set)🔬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14618" y="3550960"/>
            <a:ext cx="5801361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During Evaluation (Test Set) 📊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55862" y="4791075"/>
            <a:ext cx="615456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Loss Function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Accuracy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14618" y="4791075"/>
            <a:ext cx="3092645" cy="27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Accuracy 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Precision 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Recall 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F1-score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AUROC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753912" y="4470024"/>
            <a:ext cx="6753871" cy="1191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0" y="866775"/>
            <a:ext cx="4293664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Code Organization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57610"/>
            <a:ext cx="15111043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u="sng" dirty="0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2" tooltip="https://github.com/Nofar-Kedmi/LLM-Classifier-for-Patient-Reports"/>
              </a:rPr>
              <a:t>Link to GitHub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u="sng" dirty="0">
              <a:solidFill>
                <a:srgbClr val="004AAD"/>
              </a:solidFill>
              <a:latin typeface="Calibri (MS) Bold"/>
              <a:ea typeface="Calibri (MS) Bold"/>
              <a:cs typeface="Calibri (MS) Bold"/>
              <a:sym typeface="Calibri (MS) Bold"/>
              <a:hlinkClick r:id="rId2" tooltip="https://github.com/Nofar-Kedmi/LLM-Classifier-for-Patient-Report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files: 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(Format: CSV)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patient_priority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- 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Raw dataset as provided, includes triage info and clinical indicators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df_clean_original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- Cleaned version with mapped binary labels 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df_clean_with_text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Final dataset including structured input and free-text complaint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Code Notebooks: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EDA: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NLP_Project_EDA.ipynb</a:t>
            </a: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Free-Text Generation: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Generate_free_text_complaints.ipynb</a:t>
            </a: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Training: </a:t>
            </a:r>
            <a:r>
              <a:rPr lang="en-US" sz="3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Train_and_Evaluate_models.ipynb</a:t>
            </a: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Comparison: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Comparison_of_Model_Performance.ipynb</a:t>
            </a: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3082925"/>
          <a:ext cx="9500654" cy="5181600"/>
        </p:xfrm>
        <a:graphic>
          <a:graphicData uri="http://schemas.openxmlformats.org/drawingml/2006/table">
            <a:tbl>
              <a:tblPr/>
              <a:tblGrid>
                <a:gridCol w="2790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9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63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Metric/Model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5E17EB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TF-IDF + LR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5E17EB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DistilBERT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5E17EB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0.8101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0.9641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0.9314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0.6530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0.8262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0.5494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0.8734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0.5939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0.5360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0.9999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0.9999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0.7778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1205106" y="2844213"/>
            <a:ext cx="6293766" cy="5420312"/>
          </a:xfrm>
          <a:custGeom>
            <a:avLst/>
            <a:gdLst/>
            <a:ahLst/>
            <a:cxnLst/>
            <a:rect l="l" t="t" r="r" b="b"/>
            <a:pathLst>
              <a:path w="6293766" h="5420312">
                <a:moveTo>
                  <a:pt x="0" y="0"/>
                </a:moveTo>
                <a:lnTo>
                  <a:pt x="6293766" y="0"/>
                </a:lnTo>
                <a:lnTo>
                  <a:pt x="6293766" y="5420312"/>
                </a:lnTo>
                <a:lnTo>
                  <a:pt x="0" y="5420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7772400" y="866775"/>
            <a:ext cx="1929445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06600"/>
            <a:ext cx="81153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Comparison of model performance on the test set: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0795" y="5911585"/>
            <a:ext cx="7972042" cy="3976056"/>
          </a:xfrm>
          <a:custGeom>
            <a:avLst/>
            <a:gdLst/>
            <a:ahLst/>
            <a:cxnLst/>
            <a:rect l="l" t="t" r="r" b="b"/>
            <a:pathLst>
              <a:path w="7972042" h="3976056">
                <a:moveTo>
                  <a:pt x="0" y="0"/>
                </a:moveTo>
                <a:lnTo>
                  <a:pt x="7972042" y="0"/>
                </a:lnTo>
                <a:lnTo>
                  <a:pt x="7972042" y="3976055"/>
                </a:lnTo>
                <a:lnTo>
                  <a:pt x="0" y="3976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653420" y="5143500"/>
            <a:ext cx="7729760" cy="4744140"/>
          </a:xfrm>
          <a:custGeom>
            <a:avLst/>
            <a:gdLst/>
            <a:ahLst/>
            <a:cxnLst/>
            <a:rect l="l" t="t" r="r" b="b"/>
            <a:pathLst>
              <a:path w="7729760" h="4744140">
                <a:moveTo>
                  <a:pt x="0" y="0"/>
                </a:moveTo>
                <a:lnTo>
                  <a:pt x="7729760" y="0"/>
                </a:lnTo>
                <a:lnTo>
                  <a:pt x="7729760" y="4744140"/>
                </a:lnTo>
                <a:lnTo>
                  <a:pt x="0" y="4744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653420" y="1747334"/>
            <a:ext cx="16782482" cy="302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DistilBERT demonstrated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most balanced and superior performance across all metrics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achieving the highest AUROC and F1-score.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TF-IDF + Logistic Regression showed strong recall, indicating high sensitivity to urgent cases, but with lower precision and overall accuracy.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T5 achieved good overall accuracy, but demonstrated weaker consistency in classification metrics such as 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F1-score and recall.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45230" y="701642"/>
            <a:ext cx="1998862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788" y="2752249"/>
            <a:ext cx="625897" cy="623743"/>
          </a:xfrm>
          <a:custGeom>
            <a:avLst/>
            <a:gdLst/>
            <a:ahLst/>
            <a:cxnLst/>
            <a:rect l="l" t="t" r="r" b="b"/>
            <a:pathLst>
              <a:path w="625897" h="623743">
                <a:moveTo>
                  <a:pt x="0" y="0"/>
                </a:moveTo>
                <a:lnTo>
                  <a:pt x="625897" y="0"/>
                </a:lnTo>
                <a:lnTo>
                  <a:pt x="625897" y="623743"/>
                </a:lnTo>
                <a:lnTo>
                  <a:pt x="0" y="62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2024093" y="2628424"/>
            <a:ext cx="13771404" cy="538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Improving Recall in transformer models: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Recall was relatively low. Future work can explore threshold tuning or smarter sampling to improve urgent case detection.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Enhancing synthetic text generation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Texts can be made more natural and diverse using larger models or clinical fine-tuning.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Real-world clinical validation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Test the model in actual ER settings and gather staff feedback on its usefulness in triage decisions.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20788" y="6419469"/>
            <a:ext cx="716362" cy="703337"/>
          </a:xfrm>
          <a:custGeom>
            <a:avLst/>
            <a:gdLst/>
            <a:ahLst/>
            <a:cxnLst/>
            <a:rect l="l" t="t" r="r" b="b"/>
            <a:pathLst>
              <a:path w="716362" h="703337">
                <a:moveTo>
                  <a:pt x="0" y="0"/>
                </a:moveTo>
                <a:lnTo>
                  <a:pt x="716361" y="0"/>
                </a:lnTo>
                <a:lnTo>
                  <a:pt x="716361" y="703337"/>
                </a:lnTo>
                <a:lnTo>
                  <a:pt x="0" y="70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028700" y="4772745"/>
            <a:ext cx="710502" cy="741510"/>
          </a:xfrm>
          <a:custGeom>
            <a:avLst/>
            <a:gdLst/>
            <a:ahLst/>
            <a:cxnLst/>
            <a:rect l="l" t="t" r="r" b="b"/>
            <a:pathLst>
              <a:path w="710502" h="741510">
                <a:moveTo>
                  <a:pt x="0" y="0"/>
                </a:moveTo>
                <a:lnTo>
                  <a:pt x="710502" y="0"/>
                </a:lnTo>
                <a:lnTo>
                  <a:pt x="710502" y="741510"/>
                </a:lnTo>
                <a:lnTo>
                  <a:pt x="0" y="741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3291264" y="1065453"/>
            <a:ext cx="1170547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Conclusions &amp; Recommendations for Future 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629400" y="381023"/>
            <a:ext cx="3994844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Visual Abstract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3E754F4-E537-A7CC-41A0-2FAC879B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60" y="1212810"/>
            <a:ext cx="14690879" cy="86698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29234" y="714606"/>
            <a:ext cx="4829531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 Description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68438"/>
            <a:ext cx="7239588" cy="661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b="1" u="none" strike="noStrike" dirty="0">
                <a:solidFill>
                  <a:srgbClr val="0097B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CHALLENGE: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Hospitals, especially emergency rooms, are overwhelmed with patients presenting a wide variety of medical complaints, often using </a:t>
            </a:r>
            <a:r>
              <a:rPr lang="en-US" sz="3000" u="sng" strike="noStrike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informal language and vague phrasing</a:t>
            </a:r>
            <a:r>
              <a:rPr lang="en-US" sz="3000" u="none" strike="noStrike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u="none" strike="noStrike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Triage decisions must be made quickly to prioritize care and ensure that urgent cases are treated first — but this manual process is time-consuming and can lead to delays.</a:t>
            </a:r>
          </a:p>
          <a:p>
            <a:pPr marL="0" lvl="0" indent="0" algn="just">
              <a:lnSpc>
                <a:spcPts val="4336"/>
              </a:lnSpc>
              <a:spcBef>
                <a:spcPct val="0"/>
              </a:spcBef>
            </a:pPr>
            <a:endParaRPr lang="en-US" sz="3000" u="none" strike="noStrike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0" lvl="0" indent="0" algn="just">
              <a:lnSpc>
                <a:spcPts val="4336"/>
              </a:lnSpc>
              <a:spcBef>
                <a:spcPct val="0"/>
              </a:spcBef>
            </a:pPr>
            <a:endParaRPr lang="en-US" sz="3000" u="none" strike="noStrike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9144000" y="2120838"/>
            <a:ext cx="0" cy="7137462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9849239" y="1968438"/>
            <a:ext cx="8037748" cy="72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97B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OUR SOLUTION: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Developing an NLP model based on a Large Language Model (LLM) to classify patient symptom descriptions into: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0 — 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Not urgent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Can wait or be monitored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 — 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Urgent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Requires immediate medical attention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0097B2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GOAL: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 faster and more accurate triage decisions.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99083" y="6977991"/>
            <a:ext cx="1960217" cy="19602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7073" y="952500"/>
            <a:ext cx="4261399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 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5872" y="2656040"/>
            <a:ext cx="15603802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Exploring Different Aspects and Solutions to Our Problem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Assess the impact of different text representations methods - classical vectorization (TF-IDF) versus contextual embedding (transformers) - on classification accuracy.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Fine-tune transformer-based models like 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DistilBERT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T5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alongside a traditional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TF-IDF + Logistic Regression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baseline, and compare their performance. 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Analyze the models’ ability to handle imbalanced datasets and noisy clinical narratives.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73622" y="866775"/>
            <a:ext cx="4140756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Task Specification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83227" y="2310719"/>
            <a:ext cx="15921546" cy="646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Input: </a:t>
            </a:r>
            <a:r>
              <a:rPr lang="en-US" sz="29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Natural text generated from structured clinical measurements.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Output</a:t>
            </a:r>
            <a:r>
              <a:rPr lang="en-US" sz="29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Classification labels indicating urgency level (0 or 1).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Metrics:</a:t>
            </a:r>
            <a:r>
              <a:rPr lang="en-US" sz="29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Classification Accuracy, F1-Score, Recall, Precision.</a:t>
            </a:r>
          </a:p>
          <a:p>
            <a:pPr algn="l">
              <a:lnSpc>
                <a:spcPts val="4199"/>
              </a:lnSpc>
            </a:pPr>
            <a:endParaRPr lang="en-US" sz="29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From Clinical Indicators to Urgency Prediction - Subtasks: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Generation/Labeling</a:t>
            </a:r>
            <a:r>
              <a:rPr lang="en-US" sz="2999" dirty="0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  <a:r>
              <a:rPr lang="en-US" sz="29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Generate a labeled dataset by converting structured clinical measurements into patient natural language free-text descriptions using GPT-4o.                                  These descriptions will serve as inputs for the models.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Training</a:t>
            </a:r>
            <a:r>
              <a:rPr lang="en-US" sz="2999" dirty="0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  <a:r>
              <a:rPr lang="en-US" sz="29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Fine-tune transformer-based models such as DistilBERT and generative T5 on the generated dataset and train a traditional baseline model using TF-IDF with Logistic Regression to classify patient urgency levels accurately.</a:t>
            </a:r>
          </a:p>
          <a:p>
            <a:pPr marL="647698" lvl="1" indent="-323849" algn="l">
              <a:lnSpc>
                <a:spcPts val="4199"/>
              </a:lnSpc>
              <a:buFont typeface="Arial"/>
              <a:buChar char="•"/>
            </a:pPr>
            <a:r>
              <a:rPr lang="en-US" sz="2999" b="1" dirty="0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Evaluation</a:t>
            </a:r>
            <a:r>
              <a:rPr lang="en-US" sz="2999" dirty="0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  <a:r>
              <a:rPr lang="en-US" sz="29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Evaluate and compare the performance of the fine-tuned models against the baseline.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6621" y="1529003"/>
            <a:ext cx="15534757" cy="8369351"/>
          </a:xfrm>
          <a:custGeom>
            <a:avLst/>
            <a:gdLst/>
            <a:ahLst/>
            <a:cxnLst/>
            <a:rect l="l" t="t" r="r" b="b"/>
            <a:pathLst>
              <a:path w="15534757" h="8369351">
                <a:moveTo>
                  <a:pt x="0" y="0"/>
                </a:moveTo>
                <a:lnTo>
                  <a:pt x="15534758" y="0"/>
                </a:lnTo>
                <a:lnTo>
                  <a:pt x="15534758" y="8369350"/>
                </a:lnTo>
                <a:lnTo>
                  <a:pt x="0" y="836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7772400" y="388646"/>
            <a:ext cx="2529227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Prior Art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7027" y="866775"/>
            <a:ext cx="78539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Methodology - Data Preparation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8985" y="1873250"/>
            <a:ext cx="16959085" cy="696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</a:t>
            </a: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ource dataset description: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5E17EB"/>
                </a:solidFill>
                <a:latin typeface="Calibri (MS)"/>
                <a:ea typeface="Calibri (MS)"/>
                <a:cs typeface="Calibri (MS)"/>
                <a:sym typeface="Calibri (MS)"/>
                <a:hlinkClick r:id="rId2" tooltip="https://www.kaggle.com/datasets/hossamahmedaly/patient-priority-classification"/>
              </a:rPr>
              <a:t>Patient Priority Classification dataset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sourced from Kaggle.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dataset contains clinical measurements and triage labels for patients arriving the ER.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For example: BMI, Blood pressure, Insulin, Glucose, Cholesterol, Heart disease, Exercise angina, Chest pain.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generation: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Structured Prompt </a:t>
            </a: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was designed for the GPT-4o model to generate natural, first-person, free-text descriptions without medical terms, simulating how a patient might describe their symptoms upon arrival at the emergency room. These were based on the patient’s clinical measurements.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New Fields: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'text_input' column: Contains synthesized patient complaint texts generated by GPT-4o, used as model input.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‘label’: binary urgency labels (0 = Not Urgent, 1 = Urgent).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12994" y="5143500"/>
            <a:ext cx="5407957" cy="4759002"/>
          </a:xfrm>
          <a:custGeom>
            <a:avLst/>
            <a:gdLst/>
            <a:ahLst/>
            <a:cxnLst/>
            <a:rect l="l" t="t" r="r" b="b"/>
            <a:pathLst>
              <a:path w="5407957" h="4759002">
                <a:moveTo>
                  <a:pt x="0" y="0"/>
                </a:moveTo>
                <a:lnTo>
                  <a:pt x="5407958" y="0"/>
                </a:lnTo>
                <a:lnTo>
                  <a:pt x="5407958" y="4759002"/>
                </a:lnTo>
                <a:lnTo>
                  <a:pt x="0" y="475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5217027" y="866775"/>
            <a:ext cx="785394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Methodology - Data Preparation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645" y="2206007"/>
            <a:ext cx="15998711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properties:</a:t>
            </a: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6962 patient records with 17 structured clinical features.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'label' distribution after SMOTE: 4,861 samples for Not Urgent (0) and 4,861 samples for Urgent (1).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Average input length (patient description): 35 words. 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Patient case examples: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50088" y="5521977"/>
            <a:ext cx="4733771" cy="232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“I'm a 54-year-old male. I feel a tight feeling in my chest and kind of dizzy, it's weird. I can't keep up with simple tasks around the house, it's like my energy is gone".</a:t>
            </a:r>
          </a:p>
        </p:txBody>
      </p:sp>
      <p:sp>
        <p:nvSpPr>
          <p:cNvPr id="6" name="Freeform 6"/>
          <p:cNvSpPr/>
          <p:nvPr/>
        </p:nvSpPr>
        <p:spPr>
          <a:xfrm>
            <a:off x="10993272" y="5143500"/>
            <a:ext cx="5407957" cy="4759002"/>
          </a:xfrm>
          <a:custGeom>
            <a:avLst/>
            <a:gdLst/>
            <a:ahLst/>
            <a:cxnLst/>
            <a:rect l="l" t="t" r="r" b="b"/>
            <a:pathLst>
              <a:path w="5407957" h="4759002">
                <a:moveTo>
                  <a:pt x="0" y="0"/>
                </a:moveTo>
                <a:lnTo>
                  <a:pt x="5407957" y="0"/>
                </a:lnTo>
                <a:lnTo>
                  <a:pt x="5407957" y="4759002"/>
                </a:lnTo>
                <a:lnTo>
                  <a:pt x="0" y="475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1386753" y="5521977"/>
            <a:ext cx="4620994" cy="267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"I’m 34. Since this morning my heart has been beating really fast. It gets worse when I move, but I still feel it even when I sit. I’m tired all the time, even when I’m not doing anything, and it scares me."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60304" y="2454275"/>
          <a:ext cx="16167392" cy="5981700"/>
        </p:xfrm>
        <a:graphic>
          <a:graphicData uri="http://schemas.openxmlformats.org/drawingml/2006/table">
            <a:tbl>
              <a:tblPr/>
              <a:tblGrid>
                <a:gridCol w="2379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1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8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44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425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954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Data Split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Epochs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Batch Size (Train/Eval)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CPU/GPU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Input </a:t>
                      </a:r>
                      <a:r>
                        <a:rPr lang="en-US" sz="2800" b="1" u="none" strike="noStrik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Max Length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4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none" strike="noStrike">
                          <a:solidFill>
                            <a:srgbClr val="004AAD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TF-IDF + LR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u="none" strike="noStrike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80/20 stratified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 epoch-based training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Not applicable (solver)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CPU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Not applicable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54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none" strike="noStrike" dirty="0">
                          <a:solidFill>
                            <a:srgbClr val="004AAD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DistilBERT (fine-tuned)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u="none" strike="noStrike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80/20 stratified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0.00002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16 / 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GPU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(Tesla T4)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4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none" strike="noStrike">
                          <a:solidFill>
                            <a:srgbClr val="004AAD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T5 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</a:pPr>
                      <a:r>
                        <a:rPr lang="en-US" sz="2800" b="1" u="none" strike="noStrike">
                          <a:solidFill>
                            <a:srgbClr val="004AAD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(fine-tuned)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u="none" strike="noStrike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80/20 stratified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9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0.00005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16 / 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GPU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(Tesla T4)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128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733901" y="830129"/>
            <a:ext cx="6820197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Models &amp; processing pipeline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941435"/>
            <a:ext cx="8816221" cy="52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*All models were executed in the Google Colab environment.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64695"/>
            <a:ext cx="7465746" cy="1761582"/>
            <a:chOff x="0" y="0"/>
            <a:chExt cx="1966287" cy="4639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6287" cy="463956"/>
            </a:xfrm>
            <a:custGeom>
              <a:avLst/>
              <a:gdLst/>
              <a:ahLst/>
              <a:cxnLst/>
              <a:rect l="l" t="t" r="r" b="b"/>
              <a:pathLst>
                <a:path w="1966287" h="463956">
                  <a:moveTo>
                    <a:pt x="52887" y="0"/>
                  </a:moveTo>
                  <a:lnTo>
                    <a:pt x="1913401" y="0"/>
                  </a:lnTo>
                  <a:cubicBezTo>
                    <a:pt x="1942609" y="0"/>
                    <a:pt x="1966287" y="23678"/>
                    <a:pt x="1966287" y="52887"/>
                  </a:cubicBezTo>
                  <a:lnTo>
                    <a:pt x="1966287" y="411069"/>
                  </a:lnTo>
                  <a:cubicBezTo>
                    <a:pt x="1966287" y="440278"/>
                    <a:pt x="1942609" y="463956"/>
                    <a:pt x="1913401" y="463956"/>
                  </a:cubicBezTo>
                  <a:lnTo>
                    <a:pt x="52887" y="463956"/>
                  </a:lnTo>
                  <a:cubicBezTo>
                    <a:pt x="23678" y="463956"/>
                    <a:pt x="0" y="440278"/>
                    <a:pt x="0" y="411069"/>
                  </a:cubicBezTo>
                  <a:lnTo>
                    <a:pt x="0" y="52887"/>
                  </a:lnTo>
                  <a:cubicBezTo>
                    <a:pt x="0" y="23678"/>
                    <a:pt x="23678" y="0"/>
                    <a:pt x="52887" y="0"/>
                  </a:cubicBezTo>
                  <a:close/>
                </a:path>
              </a:pathLst>
            </a:custGeom>
            <a:solidFill>
              <a:srgbClr val="AECEE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966287" cy="540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001000" y="565150"/>
            <a:ext cx="1993642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Pipeline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0104" y="2444142"/>
            <a:ext cx="7062938" cy="107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Structured Patient Data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Demographics, Vital Signs, Lab Values, Pain Scale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4971288" y="4126985"/>
            <a:ext cx="19050" cy="5319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341075" y="7579333"/>
            <a:ext cx="9453054" cy="2048561"/>
            <a:chOff x="0" y="0"/>
            <a:chExt cx="2489693" cy="5395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89693" cy="539539"/>
            </a:xfrm>
            <a:custGeom>
              <a:avLst/>
              <a:gdLst/>
              <a:ahLst/>
              <a:cxnLst/>
              <a:rect l="l" t="t" r="r" b="b"/>
              <a:pathLst>
                <a:path w="2489693" h="539539">
                  <a:moveTo>
                    <a:pt x="41768" y="0"/>
                  </a:moveTo>
                  <a:lnTo>
                    <a:pt x="2447925" y="0"/>
                  </a:lnTo>
                  <a:cubicBezTo>
                    <a:pt x="2459003" y="0"/>
                    <a:pt x="2469626" y="4401"/>
                    <a:pt x="2477460" y="12234"/>
                  </a:cubicBezTo>
                  <a:cubicBezTo>
                    <a:pt x="2485293" y="20067"/>
                    <a:pt x="2489693" y="30691"/>
                    <a:pt x="2489693" y="41768"/>
                  </a:cubicBezTo>
                  <a:lnTo>
                    <a:pt x="2489693" y="497770"/>
                  </a:lnTo>
                  <a:cubicBezTo>
                    <a:pt x="2489693" y="520838"/>
                    <a:pt x="2470993" y="539539"/>
                    <a:pt x="2447925" y="539539"/>
                  </a:cubicBezTo>
                  <a:lnTo>
                    <a:pt x="41768" y="539539"/>
                  </a:lnTo>
                  <a:cubicBezTo>
                    <a:pt x="18700" y="539539"/>
                    <a:pt x="0" y="520838"/>
                    <a:pt x="0" y="497770"/>
                  </a:cubicBezTo>
                  <a:lnTo>
                    <a:pt x="0" y="41768"/>
                  </a:lnTo>
                  <a:cubicBezTo>
                    <a:pt x="0" y="18700"/>
                    <a:pt x="18700" y="0"/>
                    <a:pt x="41768" y="0"/>
                  </a:cubicBezTo>
                  <a:close/>
                </a:path>
              </a:pathLst>
            </a:custGeom>
            <a:solidFill>
              <a:srgbClr val="AECEE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489693" cy="615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5602" y="7717789"/>
            <a:ext cx="9144000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Prompt Creation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"You are patient arriving to the ER. Describe how you feel, use simple, natural language without medical terms"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41075" y="4872014"/>
            <a:ext cx="9298527" cy="1501088"/>
            <a:chOff x="0" y="0"/>
            <a:chExt cx="2448995" cy="3953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48995" cy="395348"/>
            </a:xfrm>
            <a:custGeom>
              <a:avLst/>
              <a:gdLst/>
              <a:ahLst/>
              <a:cxnLst/>
              <a:rect l="l" t="t" r="r" b="b"/>
              <a:pathLst>
                <a:path w="2448995" h="395348">
                  <a:moveTo>
                    <a:pt x="42462" y="0"/>
                  </a:moveTo>
                  <a:lnTo>
                    <a:pt x="2406532" y="0"/>
                  </a:lnTo>
                  <a:cubicBezTo>
                    <a:pt x="2417794" y="0"/>
                    <a:pt x="2428595" y="4474"/>
                    <a:pt x="2436558" y="12437"/>
                  </a:cubicBezTo>
                  <a:cubicBezTo>
                    <a:pt x="2444521" y="20400"/>
                    <a:pt x="2448995" y="31201"/>
                    <a:pt x="2448995" y="42462"/>
                  </a:cubicBezTo>
                  <a:lnTo>
                    <a:pt x="2448995" y="352886"/>
                  </a:lnTo>
                  <a:cubicBezTo>
                    <a:pt x="2448995" y="364148"/>
                    <a:pt x="2444521" y="374948"/>
                    <a:pt x="2436558" y="382911"/>
                  </a:cubicBezTo>
                  <a:cubicBezTo>
                    <a:pt x="2428595" y="390875"/>
                    <a:pt x="2417794" y="395348"/>
                    <a:pt x="2406532" y="395348"/>
                  </a:cubicBezTo>
                  <a:lnTo>
                    <a:pt x="42462" y="395348"/>
                  </a:lnTo>
                  <a:cubicBezTo>
                    <a:pt x="19011" y="395348"/>
                    <a:pt x="0" y="376337"/>
                    <a:pt x="0" y="352886"/>
                  </a:cubicBezTo>
                  <a:lnTo>
                    <a:pt x="0" y="42462"/>
                  </a:lnTo>
                  <a:cubicBezTo>
                    <a:pt x="0" y="31201"/>
                    <a:pt x="4474" y="20400"/>
                    <a:pt x="12437" y="12437"/>
                  </a:cubicBezTo>
                  <a:cubicBezTo>
                    <a:pt x="20400" y="4474"/>
                    <a:pt x="31201" y="0"/>
                    <a:pt x="42462" y="0"/>
                  </a:cubicBezTo>
                  <a:close/>
                </a:path>
              </a:pathLst>
            </a:custGeom>
            <a:solidFill>
              <a:srgbClr val="AECEE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448995" cy="471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4933201" y="6840509"/>
            <a:ext cx="19050" cy="5319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460955" y="5003433"/>
            <a:ext cx="953368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Cleansing &amp; Map Labels to binary format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Treat missing/invalid data. (Urgent = 1, Not Urgent = 0)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786628" y="3045486"/>
            <a:ext cx="5655572" cy="1165550"/>
            <a:chOff x="0" y="0"/>
            <a:chExt cx="1489533" cy="3069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89533" cy="306976"/>
            </a:xfrm>
            <a:custGeom>
              <a:avLst/>
              <a:gdLst/>
              <a:ahLst/>
              <a:cxnLst/>
              <a:rect l="l" t="t" r="r" b="b"/>
              <a:pathLst>
                <a:path w="1489533" h="306976">
                  <a:moveTo>
                    <a:pt x="69814" y="0"/>
                  </a:moveTo>
                  <a:lnTo>
                    <a:pt x="1419720" y="0"/>
                  </a:lnTo>
                  <a:cubicBezTo>
                    <a:pt x="1458277" y="0"/>
                    <a:pt x="1489533" y="31257"/>
                    <a:pt x="1489533" y="69814"/>
                  </a:cubicBezTo>
                  <a:lnTo>
                    <a:pt x="1489533" y="237162"/>
                  </a:lnTo>
                  <a:cubicBezTo>
                    <a:pt x="1489533" y="255678"/>
                    <a:pt x="1482178" y="273435"/>
                    <a:pt x="1469085" y="286528"/>
                  </a:cubicBezTo>
                  <a:cubicBezTo>
                    <a:pt x="1455993" y="299621"/>
                    <a:pt x="1438235" y="306976"/>
                    <a:pt x="1419720" y="306976"/>
                  </a:cubicBezTo>
                  <a:lnTo>
                    <a:pt x="69814" y="306976"/>
                  </a:lnTo>
                  <a:cubicBezTo>
                    <a:pt x="51298" y="306976"/>
                    <a:pt x="33541" y="299621"/>
                    <a:pt x="20448" y="286528"/>
                  </a:cubicBezTo>
                  <a:cubicBezTo>
                    <a:pt x="7355" y="273435"/>
                    <a:pt x="0" y="255678"/>
                    <a:pt x="0" y="237162"/>
                  </a:cubicBezTo>
                  <a:lnTo>
                    <a:pt x="0" y="69814"/>
                  </a:lnTo>
                  <a:cubicBezTo>
                    <a:pt x="0" y="51298"/>
                    <a:pt x="7355" y="33541"/>
                    <a:pt x="20448" y="20448"/>
                  </a:cubicBezTo>
                  <a:cubicBezTo>
                    <a:pt x="33541" y="7355"/>
                    <a:pt x="51298" y="0"/>
                    <a:pt x="69814" y="0"/>
                  </a:cubicBezTo>
                  <a:close/>
                </a:path>
              </a:pathLst>
            </a:custGeom>
            <a:solidFill>
              <a:srgbClr val="AECEE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489533" cy="383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310137" y="3378273"/>
            <a:ext cx="4949163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Tokenization &amp; Vectorization</a:t>
            </a:r>
          </a:p>
        </p:txBody>
      </p:sp>
      <p:sp>
        <p:nvSpPr>
          <p:cNvPr id="21" name="AutoShape 21"/>
          <p:cNvSpPr/>
          <p:nvPr/>
        </p:nvSpPr>
        <p:spPr>
          <a:xfrm flipH="1">
            <a:off x="14626964" y="4554618"/>
            <a:ext cx="19050" cy="5319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he-IL"/>
          </a:p>
        </p:txBody>
      </p:sp>
      <p:grpSp>
        <p:nvGrpSpPr>
          <p:cNvPr id="22" name="Group 22"/>
          <p:cNvGrpSpPr/>
          <p:nvPr/>
        </p:nvGrpSpPr>
        <p:grpSpPr>
          <a:xfrm>
            <a:off x="10771164" y="5272040"/>
            <a:ext cx="7112542" cy="1691638"/>
            <a:chOff x="0" y="0"/>
            <a:chExt cx="1873262" cy="4455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73262" cy="445534"/>
            </a:xfrm>
            <a:custGeom>
              <a:avLst/>
              <a:gdLst/>
              <a:ahLst/>
              <a:cxnLst/>
              <a:rect l="l" t="t" r="r" b="b"/>
              <a:pathLst>
                <a:path w="1873262" h="445534">
                  <a:moveTo>
                    <a:pt x="55513" y="0"/>
                  </a:moveTo>
                  <a:lnTo>
                    <a:pt x="1817749" y="0"/>
                  </a:lnTo>
                  <a:cubicBezTo>
                    <a:pt x="1848408" y="0"/>
                    <a:pt x="1873262" y="24854"/>
                    <a:pt x="1873262" y="55513"/>
                  </a:cubicBezTo>
                  <a:lnTo>
                    <a:pt x="1873262" y="390021"/>
                  </a:lnTo>
                  <a:cubicBezTo>
                    <a:pt x="1873262" y="420680"/>
                    <a:pt x="1848408" y="445534"/>
                    <a:pt x="1817749" y="445534"/>
                  </a:cubicBezTo>
                  <a:lnTo>
                    <a:pt x="55513" y="445534"/>
                  </a:lnTo>
                  <a:cubicBezTo>
                    <a:pt x="24854" y="445534"/>
                    <a:pt x="0" y="420680"/>
                    <a:pt x="0" y="390021"/>
                  </a:cubicBezTo>
                  <a:lnTo>
                    <a:pt x="0" y="55513"/>
                  </a:lnTo>
                  <a:cubicBezTo>
                    <a:pt x="0" y="24854"/>
                    <a:pt x="24854" y="0"/>
                    <a:pt x="55513" y="0"/>
                  </a:cubicBezTo>
                  <a:close/>
                </a:path>
              </a:pathLst>
            </a:custGeom>
            <a:solidFill>
              <a:srgbClr val="AECEE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1873262" cy="521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080218" y="5534293"/>
            <a:ext cx="6494434" cy="104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Urgency Prediction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Models Output Binary classification: (0 or 1) </a:t>
            </a:r>
          </a:p>
        </p:txBody>
      </p:sp>
      <p:sp>
        <p:nvSpPr>
          <p:cNvPr id="26" name="AutoShape 26"/>
          <p:cNvSpPr/>
          <p:nvPr/>
        </p:nvSpPr>
        <p:spPr>
          <a:xfrm flipH="1">
            <a:off x="14576326" y="2165377"/>
            <a:ext cx="19050" cy="5319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1084</Words>
  <Application>Microsoft Office PowerPoint</Application>
  <PresentationFormat>מותאם אישית</PresentationFormat>
  <Paragraphs>161</Paragraphs>
  <Slides>15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1" baseType="lpstr">
      <vt:lpstr>Arial</vt:lpstr>
      <vt:lpstr>Calibri (MS)</vt:lpstr>
      <vt:lpstr>Calibri</vt:lpstr>
      <vt:lpstr>Aptos</vt:lpstr>
      <vt:lpstr>Calibri (MS) Bold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- Final Presentation</dc:title>
  <dc:creator>Nofar Kedmi</dc:creator>
  <cp:lastModifiedBy>Nofar Kedmi</cp:lastModifiedBy>
  <cp:revision>5</cp:revision>
  <dcterms:created xsi:type="dcterms:W3CDTF">2006-08-16T00:00:00Z</dcterms:created>
  <dcterms:modified xsi:type="dcterms:W3CDTF">2025-06-03T10:15:02Z</dcterms:modified>
  <dc:identifier>DAGpC8tTTOA</dc:identifier>
</cp:coreProperties>
</file>